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60" r:id="rId5"/>
    <p:sldId id="292" r:id="rId6"/>
    <p:sldId id="296" r:id="rId7"/>
    <p:sldId id="293" r:id="rId8"/>
    <p:sldId id="300" r:id="rId9"/>
    <p:sldId id="295" r:id="rId10"/>
    <p:sldId id="261" r:id="rId11"/>
    <p:sldId id="303" r:id="rId12"/>
    <p:sldId id="262" r:id="rId13"/>
    <p:sldId id="263" r:id="rId14"/>
    <p:sldId id="267" r:id="rId15"/>
    <p:sldId id="270" r:id="rId16"/>
    <p:sldId id="271" r:id="rId17"/>
    <p:sldId id="274" r:id="rId18"/>
    <p:sldId id="301" r:id="rId19"/>
    <p:sldId id="276" r:id="rId20"/>
    <p:sldId id="294" r:id="rId21"/>
    <p:sldId id="277" r:id="rId22"/>
    <p:sldId id="278" r:id="rId23"/>
    <p:sldId id="282" r:id="rId24"/>
    <p:sldId id="281" r:id="rId25"/>
    <p:sldId id="298" r:id="rId26"/>
    <p:sldId id="297" r:id="rId27"/>
    <p:sldId id="283" r:id="rId28"/>
    <p:sldId id="284" r:id="rId29"/>
    <p:sldId id="288" r:id="rId30"/>
    <p:sldId id="302" r:id="rId31"/>
    <p:sldId id="290" r:id="rId32"/>
    <p:sldId id="285" r:id="rId33"/>
    <p:sldId id="286" r:id="rId34"/>
    <p:sldId id="287" r:id="rId35"/>
    <p:sldId id="299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65BE"/>
    <a:srgbClr val="019651"/>
    <a:srgbClr val="FFB291"/>
    <a:srgbClr val="FBB591"/>
    <a:srgbClr val="9BBFE9"/>
    <a:srgbClr val="FAB592"/>
    <a:srgbClr val="FDB899"/>
    <a:srgbClr val="5B9BD5"/>
    <a:srgbClr val="0000FF"/>
    <a:srgbClr val="4571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3879" autoAdjust="0"/>
  </p:normalViewPr>
  <p:slideViewPr>
    <p:cSldViewPr snapToGrid="0">
      <p:cViewPr>
        <p:scale>
          <a:sx n="100" d="100"/>
          <a:sy n="100" d="100"/>
        </p:scale>
        <p:origin x="318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13EBF7-3658-4DC6-B75F-4398ABE4AA2D}" type="datetimeFigureOut">
              <a:rPr lang="zh-CN" altLang="en-US" smtClean="0"/>
              <a:t>2018/10/10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D96D15-DB38-4C62-9B97-BD85408313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371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深度学习中使用的一些方法来解决训练或测试时出现的一些问题。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96D15-DB38-4C62-9B97-BD854083136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9550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大幅降低梯度消失问题，提出</a:t>
                </a:r>
                <a:r>
                  <a:rPr lang="en-US" altLang="zh-CN" dirty="0" err="1" smtClean="0"/>
                  <a:t>ReLu</a:t>
                </a:r>
                <a:r>
                  <a:rPr lang="zh-CN" altLang="en-US" dirty="0" smtClean="0"/>
                  <a:t>激活函数</a:t>
                </a:r>
                <a:endParaRPr lang="en-US" altLang="zh-CN" dirty="0" smtClean="0"/>
              </a:p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zh-CN" altLang="en-US" dirty="0" smtClean="0"/>
                  <a:t>读作</a:t>
                </a:r>
                <a:r>
                  <a:rPr lang="en-US" altLang="zh-CN" dirty="0" smtClean="0"/>
                  <a:t>sigma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大幅降低梯度消失问题，提出</a:t>
                </a:r>
                <a:r>
                  <a:rPr lang="en-US" altLang="zh-CN" dirty="0" err="1" smtClean="0"/>
                  <a:t>ReLu</a:t>
                </a:r>
                <a:r>
                  <a:rPr lang="zh-CN" altLang="en-US" dirty="0" smtClean="0"/>
                  <a:t>激活函数</a:t>
                </a:r>
                <a:endParaRPr lang="en-US" altLang="zh-CN" dirty="0" smtClean="0"/>
              </a:p>
              <a:p>
                <a:r>
                  <a:rPr lang="zh-CN" altLang="en-US" i="0" smtClean="0">
                    <a:latin typeface="Cambria Math" panose="02040503050406030204" pitchFamily="18" charset="0"/>
                  </a:rPr>
                  <a:t>𝜎</a:t>
                </a:r>
                <a:r>
                  <a:rPr lang="zh-CN" altLang="en-US" dirty="0" smtClean="0"/>
                  <a:t>读作</a:t>
                </a:r>
                <a:r>
                  <a:rPr lang="en-US" altLang="zh-CN" dirty="0" smtClean="0"/>
                  <a:t>sigma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96D15-DB38-4C62-9B97-BD854083136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071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接下来是一个更加灵活的激活函数</a:t>
            </a:r>
            <a:r>
              <a:rPr lang="en-US" altLang="zh-CN" dirty="0" err="1" smtClean="0"/>
              <a:t>maxout</a:t>
            </a:r>
            <a:endParaRPr lang="en-US" altLang="zh-CN" dirty="0" smtClean="0"/>
          </a:p>
          <a:p>
            <a:r>
              <a:rPr lang="en-US" altLang="zh-CN" dirty="0" smtClean="0"/>
              <a:t>network</a:t>
            </a:r>
            <a:r>
              <a:rPr lang="zh-CN" altLang="en-US" dirty="0" smtClean="0"/>
              <a:t>自动学习激活函数</a:t>
            </a:r>
            <a:endParaRPr lang="en-US" altLang="zh-CN" dirty="0" smtClean="0"/>
          </a:p>
          <a:p>
            <a:r>
              <a:rPr lang="zh-CN" altLang="en-US" dirty="0" smtClean="0"/>
              <a:t>哪些一组是自己决定的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96D15-DB38-4C62-9B97-BD854083136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076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96D15-DB38-4C62-9B97-BD854083136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9073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凸函数，最终得到的解一定是全局最优解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f(x)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a,b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上连续，在（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a,b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内具有一阶和二阶导数，那么， 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）若在（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a,b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f”(x)&gt;0,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则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f(x)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a,b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上的图形是凹的； 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）若在（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a,b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f”(x)&lt;0,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则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f(x)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a,b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上的图形是凸的。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96D15-DB38-4C62-9B97-BD854083136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8148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自适应学习率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96D15-DB38-4C62-9B97-BD854083136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95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Derivatives</a:t>
            </a:r>
            <a:r>
              <a:rPr lang="zh-CN" altLang="en-US" dirty="0" smtClean="0"/>
              <a:t>是导数的意思。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96D15-DB38-4C62-9B97-BD854083136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1690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之前的</a:t>
            </a:r>
            <a:r>
              <a:rPr lang="en-US" altLang="zh-CN" dirty="0" err="1" smtClean="0"/>
              <a:t>adagrad</a:t>
            </a:r>
            <a:r>
              <a:rPr lang="zh-CN" altLang="en-US" dirty="0" smtClean="0"/>
              <a:t>是把所有梯度一视同仁的看待。</a:t>
            </a:r>
            <a:endParaRPr lang="en-US" altLang="zh-CN" dirty="0" smtClean="0"/>
          </a:p>
          <a:p>
            <a:r>
              <a:rPr lang="en-US" altLang="zh-CN" dirty="0" smtClean="0"/>
              <a:t>sigma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96D15-DB38-4C62-9B97-BD854083136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396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动量的意思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96D15-DB38-4C62-9B97-BD854083136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8694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Saddle point</a:t>
            </a:r>
            <a:r>
              <a:rPr lang="zh-CN" altLang="en-US" dirty="0" smtClean="0"/>
              <a:t>是鞍点</a:t>
            </a:r>
            <a:endParaRPr lang="en-US" altLang="zh-CN" dirty="0" smtClean="0"/>
          </a:p>
          <a:p>
            <a:r>
              <a:rPr lang="en-US" altLang="zh-CN" dirty="0" err="1" smtClean="0"/>
              <a:t>Loacal</a:t>
            </a:r>
            <a:r>
              <a:rPr lang="en-US" altLang="zh-CN" dirty="0" smtClean="0"/>
              <a:t> minima</a:t>
            </a:r>
            <a:r>
              <a:rPr lang="zh-CN" altLang="en-US" dirty="0" smtClean="0"/>
              <a:t>是局部极小值  </a:t>
            </a:r>
            <a:endParaRPr lang="en-US" altLang="zh-CN" dirty="0" smtClean="0"/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∂读作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round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96D15-DB38-4C62-9B97-BD854083136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6717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这里的惯性使用的是前一次的移动方向。</a:t>
                </a:r>
                <a:endParaRPr lang="en-US" altLang="zh-CN" dirty="0" smtClean="0"/>
              </a:p>
              <a:p>
                <a:r>
                  <a:rPr lang="en-US" altLang="zh-CN" dirty="0" smtClean="0"/>
                  <a:t>Minus</a:t>
                </a:r>
                <a:r>
                  <a:rPr lang="zh-CN" altLang="en-US" dirty="0" smtClean="0"/>
                  <a:t>是减去的意思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兰布达 艾塔</a:t>
                </a:r>
                <a:endParaRPr lang="en-US" altLang="zh-CN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CED82813-C159-4FEC-8907-4E7D4284228A}" type="mathplaceholder">
                        <a:rPr lang="zh-CN" altLang="en-US" i="1" smtClean="0">
                          <a:latin typeface="Cambria Math" panose="02040503050406030204" pitchFamily="18" charset="0"/>
                        </a:rPr>
                        <a:t>在此处键入公式。</a:t>
                      </a:fl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这里的惯性使用的是前一次的移动方向。</a:t>
                </a:r>
                <a:endParaRPr lang="en-US" altLang="zh-CN" dirty="0" smtClean="0"/>
              </a:p>
              <a:p>
                <a:r>
                  <a:rPr lang="en-US" altLang="zh-CN" dirty="0" smtClean="0"/>
                  <a:t>Minus</a:t>
                </a:r>
                <a:r>
                  <a:rPr lang="zh-CN" altLang="en-US" dirty="0" smtClean="0"/>
                  <a:t>是减去的意思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兰布达 艾塔</a:t>
                </a:r>
                <a:endParaRPr lang="en-US" altLang="zh-CN" dirty="0" smtClean="0"/>
              </a:p>
              <a:p>
                <a:r>
                  <a:rPr lang="zh-CN" altLang="en-US" i="0" smtClean="0">
                    <a:latin typeface="Cambria Math" panose="02040503050406030204" pitchFamily="18" charset="0"/>
                  </a:rPr>
                  <a:t>"在此处键入公式。"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96D15-DB38-4C62-9B97-BD854083136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第一步定义神经网络。</a:t>
            </a:r>
            <a:endParaRPr lang="en-US" altLang="zh-CN" dirty="0" smtClean="0"/>
          </a:p>
          <a:p>
            <a:r>
              <a:rPr lang="zh-CN" altLang="en-US" dirty="0" smtClean="0"/>
              <a:t>第二步就是定义损失函数和优化方法，来决定一个函数的好坏</a:t>
            </a:r>
            <a:endParaRPr lang="en-US" altLang="zh-CN" dirty="0" smtClean="0"/>
          </a:p>
          <a:p>
            <a:r>
              <a:rPr lang="zh-CN" altLang="en-US" dirty="0" smtClean="0"/>
              <a:t>第三步就是梯度下降找到最优参数的过程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96D15-DB38-4C62-9B97-BD854083136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4498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更多的</a:t>
            </a:r>
            <a:r>
              <a:rPr lang="en-US" altLang="zh-CN" dirty="0" smtClean="0"/>
              <a:t>training data</a:t>
            </a:r>
            <a:r>
              <a:rPr lang="zh-CN" altLang="en-US" dirty="0" smtClean="0"/>
              <a:t>，更多的多样性的数据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96D15-DB38-4C62-9B97-BD854083136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45992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在训练的过程中，记录到目前为止最好的验证集精度，当连续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Epoch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（或者更多次）没达到最佳精度时，则可以认为精度不再提高了。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96D15-DB38-4C62-9B97-BD854083136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2404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权值衰减，目的是防止过拟合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网络权值越大往往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overfitting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的程度越高，因此，为了避免出现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overfitting,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会给误差函数添加一个惩罚项，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96D15-DB38-4C62-9B97-BD854083136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5421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x&gt;0,sgnx= 1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x=0,sgnx= 0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x&lt;0,sgnx=-1</a:t>
            </a:r>
          </a:p>
          <a:p>
            <a:r>
              <a:rPr lang="en-US" altLang="zh-CN" dirty="0" smtClean="0"/>
              <a:t>w</a:t>
            </a:r>
            <a:r>
              <a:rPr lang="zh-CN" altLang="en-US" dirty="0" smtClean="0"/>
              <a:t>是正数时，后面这一项就是正数，减去一个正数，变小。</a:t>
            </a:r>
            <a:r>
              <a:rPr lang="en-US" altLang="zh-CN" dirty="0" smtClean="0"/>
              <a:t>w</a:t>
            </a:r>
            <a:r>
              <a:rPr lang="zh-CN" altLang="en-US" dirty="0" smtClean="0"/>
              <a:t>是负数时，减去一个负数，变大。但都是使得这一项往</a:t>
            </a:r>
            <a:r>
              <a:rPr lang="en-US" altLang="zh-CN" dirty="0" smtClean="0"/>
              <a:t>0</a:t>
            </a:r>
            <a:r>
              <a:rPr lang="zh-CN" altLang="en-US" dirty="0" smtClean="0"/>
              <a:t>靠近。</a:t>
            </a:r>
            <a:endParaRPr lang="en-US" altLang="zh-CN" dirty="0" smtClean="0"/>
          </a:p>
          <a:p>
            <a:r>
              <a:rPr lang="en-US" altLang="zh-CN" dirty="0" smtClean="0"/>
              <a:t>L1</a:t>
            </a:r>
            <a:r>
              <a:rPr lang="zh-CN" altLang="en-US" dirty="0" smtClean="0"/>
              <a:t>每次减掉固定的值，</a:t>
            </a:r>
            <a:r>
              <a:rPr lang="en-US" altLang="zh-CN" dirty="0" smtClean="0"/>
              <a:t>L2</a:t>
            </a:r>
            <a:r>
              <a:rPr lang="zh-CN" altLang="en-US" dirty="0" smtClean="0"/>
              <a:t>每次乘以一个小于</a:t>
            </a:r>
            <a:r>
              <a:rPr lang="en-US" altLang="zh-CN" dirty="0" smtClean="0"/>
              <a:t>1</a:t>
            </a:r>
            <a:r>
              <a:rPr lang="zh-CN" altLang="en-US" dirty="0" smtClean="0"/>
              <a:t>的值，</a:t>
            </a:r>
            <a:r>
              <a:rPr lang="en-US" altLang="zh-CN" dirty="0" smtClean="0"/>
              <a:t>w</a:t>
            </a:r>
            <a:r>
              <a:rPr lang="zh-CN" altLang="en-US" dirty="0" smtClean="0"/>
              <a:t>很大的时候，</a:t>
            </a:r>
            <a:r>
              <a:rPr lang="en-US" altLang="zh-CN" dirty="0" smtClean="0"/>
              <a:t>L1</a:t>
            </a:r>
            <a:r>
              <a:rPr lang="zh-CN" altLang="en-US" dirty="0" smtClean="0"/>
              <a:t>下降的速度很慢，</a:t>
            </a:r>
            <a:r>
              <a:rPr lang="en-US" altLang="zh-CN" dirty="0" smtClean="0"/>
              <a:t>L2</a:t>
            </a:r>
            <a:r>
              <a:rPr lang="zh-CN" altLang="en-US" dirty="0" smtClean="0"/>
              <a:t>下降的很快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96D15-DB38-4C62-9B97-BD854083136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8728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流程：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首先随机（临时）删掉网络中一半的隐藏神经元，输出神经元保持不变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然后把输入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通过修改后的网络前向传播，然后把得到的损失结果通过修改的网络反向传播。一小批训练样本执行完这个过程后就按照随机梯度下降法更新（没有被删除的神经元）对应的参数（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然后继续重复这一过程：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恢复被删掉的神经元（此时 被删除的神经元 保持原样，而没有被删除的神经元已经有所更新）</a:t>
            </a:r>
            <a:b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对一小批训练样本，先前向传播然后反向传播损失并根据随机梯度下降法更新参数（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 （没有被删除的那一部分参数得到更新，删除的神经元参数保持被删除前的结果）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不断重复这一过程。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参数共享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96D15-DB38-4C62-9B97-BD854083136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4707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这种“综合起来取平均”的策略通常可以有效防止过拟合问题。因为不同的网络可能产生不同的过拟合，取平均则有可能让一些“相反的”拟合互相抵消。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减少神经元之间复杂的共适应关系： 因为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dropout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程序导致两个神经元不一定每次都在一个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dropout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网络中出现。（这样权值的更新不再依赖于有固定关系的隐含节点的共同作用，阻止了某些特征仅仅在其它特定特征下才有效果的情况）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96D15-DB38-4C62-9B97-BD8540831369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45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96D15-DB38-4C62-9B97-BD854083136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773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Softmax</a:t>
            </a:r>
            <a:r>
              <a:rPr lang="zh-CN" altLang="en-US" dirty="0" smtClean="0"/>
              <a:t>是一个归一化的函数，使得每一个值在（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）之间，并且所有值之和等于</a:t>
            </a:r>
            <a:r>
              <a:rPr lang="en-US" altLang="zh-CN" dirty="0" smtClean="0"/>
              <a:t>1</a:t>
            </a:r>
          </a:p>
          <a:p>
            <a:r>
              <a:rPr lang="en-US" altLang="zh-CN" dirty="0" smtClean="0"/>
              <a:t>Square</a:t>
            </a:r>
            <a:r>
              <a:rPr lang="zh-CN" altLang="en-US" dirty="0" smtClean="0"/>
              <a:t>是平方，一般前面乘以</a:t>
            </a:r>
            <a:r>
              <a:rPr lang="en-US" altLang="zh-CN" dirty="0" smtClean="0"/>
              <a:t>1/10</a:t>
            </a:r>
            <a:r>
              <a:rPr lang="zh-CN" altLang="en-US" dirty="0" smtClean="0"/>
              <a:t>，表示均方误差</a:t>
            </a:r>
            <a:endParaRPr lang="en-US" altLang="zh-CN" dirty="0" smtClean="0"/>
          </a:p>
          <a:p>
            <a:r>
              <a:rPr lang="zh-CN" altLang="en-US" dirty="0" smtClean="0"/>
              <a:t>交叉熵，刻画两个概率分布之间的距离，也就是你预测的这个分布和实际标签的分布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96D15-DB38-4C62-9B97-BD854083136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857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举个例子</a:t>
            </a:r>
            <a:endParaRPr lang="en-US" altLang="zh-CN" dirty="0" smtClean="0"/>
          </a:p>
          <a:p>
            <a:r>
              <a:rPr lang="zh-CN" altLang="en-US" dirty="0" smtClean="0"/>
              <a:t>高低落差大，就方便使用梯度下降的方法来找到最优的参数</a:t>
            </a:r>
            <a:endParaRPr lang="en-US" altLang="zh-CN" dirty="0" smtClean="0"/>
          </a:p>
          <a:p>
            <a:r>
              <a:rPr lang="zh-CN" altLang="en-US" dirty="0" smtClean="0"/>
              <a:t>高低落差如果不大的话，平平的，它就以为你的梯度已经很接近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，不再去找最佳解。</a:t>
            </a:r>
            <a:endParaRPr lang="en-US" altLang="zh-CN" dirty="0" smtClean="0"/>
          </a:p>
          <a:p>
            <a:r>
              <a:rPr lang="zh-CN" altLang="en-US" dirty="0" smtClean="0"/>
              <a:t>实际上这个图画不出的，因为维度很高。</a:t>
            </a:r>
            <a:endParaRPr lang="en-US" altLang="zh-CN" dirty="0" smtClean="0"/>
          </a:p>
          <a:p>
            <a:r>
              <a:rPr lang="zh-CN" altLang="en-US" dirty="0" smtClean="0"/>
              <a:t>只是改个指令。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96D15-DB38-4C62-9B97-BD854083136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001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互相不重复，比如每次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张，总共</a:t>
            </a:r>
            <a:r>
              <a:rPr lang="en-US" altLang="zh-CN" dirty="0" smtClean="0"/>
              <a:t>6</a:t>
            </a:r>
            <a:r>
              <a:rPr lang="zh-CN" altLang="en-US" dirty="0" smtClean="0"/>
              <a:t>万张。总共更新了</a:t>
            </a:r>
            <a:r>
              <a:rPr lang="en-US" altLang="zh-CN" dirty="0" smtClean="0"/>
              <a:t>60</a:t>
            </a:r>
            <a:r>
              <a:rPr lang="zh-CN" altLang="en-US" dirty="0" smtClean="0"/>
              <a:t>次，这叫一个</a:t>
            </a:r>
            <a:r>
              <a:rPr lang="en-US" altLang="zh-CN" dirty="0" smtClean="0"/>
              <a:t>epoch</a:t>
            </a:r>
            <a:r>
              <a:rPr lang="zh-CN" altLang="en-US" dirty="0" smtClean="0"/>
              <a:t>。可以继续执行另一个</a:t>
            </a:r>
            <a:r>
              <a:rPr lang="en-US" altLang="zh-CN" dirty="0" smtClean="0"/>
              <a:t>epoch</a:t>
            </a:r>
            <a:r>
              <a:rPr lang="zh-CN" altLang="en-US" dirty="0" smtClean="0"/>
              <a:t>。一个</a:t>
            </a:r>
            <a:r>
              <a:rPr lang="en-US" altLang="zh-CN" dirty="0" smtClean="0"/>
              <a:t>epoch</a:t>
            </a:r>
            <a:r>
              <a:rPr lang="zh-CN" altLang="en-US" dirty="0" smtClean="0"/>
              <a:t>就是</a:t>
            </a:r>
            <a:r>
              <a:rPr lang="en-US" altLang="zh-CN" dirty="0" smtClean="0"/>
              <a:t>60</a:t>
            </a:r>
            <a:r>
              <a:rPr lang="zh-CN" altLang="en-US" dirty="0" smtClean="0"/>
              <a:t>个</a:t>
            </a:r>
            <a:r>
              <a:rPr lang="en-US" altLang="zh-CN" dirty="0" smtClean="0"/>
              <a:t>iteration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 batch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我们在一个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epoch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中就能进行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次的梯度下降，而在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 batch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中只有一次。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['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ɛpək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96D15-DB38-4C62-9B97-BD854083136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9613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 batch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我们在一个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epoch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中就能进行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次的梯度下降，而在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 batch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中只有一次。</a:t>
            </a:r>
            <a:endParaRPr lang="zh-CN" altLang="en-US" dirty="0" smtClean="0"/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虽然不是每次迭代得到的损失函数都向着全局最优方向， 但是大的整体的方向是向全局最优解的，最终的结果往往是在全局最优解附近。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96D15-DB38-4C62-9B97-BD854083136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927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激活函数开始的话使用的是</a:t>
            </a:r>
            <a:r>
              <a:rPr lang="en-US" altLang="zh-CN" dirty="0" smtClean="0"/>
              <a:t>sigmoid</a:t>
            </a:r>
            <a:r>
              <a:rPr lang="zh-CN" altLang="en-US" dirty="0" smtClean="0"/>
              <a:t>函数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96D15-DB38-4C62-9B97-BD854083136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058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对于</a:t>
            </a:r>
            <a:r>
              <a:rPr lang="en-US" altLang="zh-CN" dirty="0" smtClean="0"/>
              <a:t>sigmoid</a:t>
            </a:r>
            <a:r>
              <a:rPr lang="zh-CN" altLang="en-US" dirty="0" smtClean="0"/>
              <a:t>函数，他的导数是</a:t>
            </a:r>
            <a:r>
              <a:rPr lang="en-US" altLang="zh-CN" dirty="0" smtClean="0"/>
              <a:t>f(z)*(1-f(z))</a:t>
            </a:r>
            <a:r>
              <a:rPr lang="zh-CN" altLang="en-US" dirty="0" smtClean="0"/>
              <a:t>，一定是个</a:t>
            </a:r>
            <a:r>
              <a:rPr lang="en-US" altLang="zh-CN" dirty="0" smtClean="0"/>
              <a:t>0-1</a:t>
            </a:r>
            <a:r>
              <a:rPr lang="zh-CN" altLang="en-US" dirty="0" smtClean="0"/>
              <a:t>的数</a:t>
            </a:r>
            <a:endParaRPr lang="en-US" altLang="zh-CN" dirty="0" smtClean="0"/>
          </a:p>
          <a:p>
            <a:r>
              <a:rPr lang="zh-CN" altLang="en-US" dirty="0" smtClean="0"/>
              <a:t>都知道在进行梯度下降的时候，是个反向传播的过程，是个链式的导数相乘的过程，这就导致传到前面的层时候，这个梯度就已经很小了。</a:t>
            </a:r>
            <a:endParaRPr lang="en-US" altLang="zh-CN" dirty="0" smtClean="0"/>
          </a:p>
          <a:p>
            <a:r>
              <a:rPr lang="zh-CN" altLang="en-US" dirty="0" smtClean="0"/>
              <a:t>前面梯度很小的话，前面参数</a:t>
            </a:r>
            <a:r>
              <a:rPr lang="en-US" altLang="zh-CN" dirty="0" smtClean="0"/>
              <a:t>update</a:t>
            </a:r>
            <a:r>
              <a:rPr lang="zh-CN" altLang="en-US" dirty="0" smtClean="0"/>
              <a:t>时候就像乱走一样，根据一个很小的梯度值在</a:t>
            </a:r>
            <a:r>
              <a:rPr lang="en-US" altLang="zh-CN" dirty="0" smtClean="0"/>
              <a:t>update</a:t>
            </a:r>
          </a:p>
          <a:p>
            <a:r>
              <a:rPr lang="zh-CN" altLang="en-US" dirty="0" smtClean="0"/>
              <a:t>相当于一个小孩，你小时候放到高中一直不管它，一直是随机的，那你期望他找到一个好工作就是不现实的了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96D15-DB38-4C62-9B97-BD854083136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922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BB9E-DBB7-4DDA-A15D-4E66BA3E2764}" type="datetimeFigureOut">
              <a:rPr lang="zh-CN" altLang="en-US" smtClean="0"/>
              <a:t>2018/10/10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3302-7284-4DCA-8912-E60CD8FB52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677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BB9E-DBB7-4DDA-A15D-4E66BA3E2764}" type="datetimeFigureOut">
              <a:rPr lang="zh-CN" altLang="en-US" smtClean="0"/>
              <a:t>2018/10/10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3302-7284-4DCA-8912-E60CD8FB52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034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BB9E-DBB7-4DDA-A15D-4E66BA3E2764}" type="datetimeFigureOut">
              <a:rPr lang="zh-CN" altLang="en-US" smtClean="0"/>
              <a:t>2018/10/10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3302-7284-4DCA-8912-E60CD8FB52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262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BB9E-DBB7-4DDA-A15D-4E66BA3E2764}" type="datetimeFigureOut">
              <a:rPr lang="zh-CN" altLang="en-US" smtClean="0"/>
              <a:t>2018/10/10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3302-7284-4DCA-8912-E60CD8FB52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8062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BB9E-DBB7-4DDA-A15D-4E66BA3E2764}" type="datetimeFigureOut">
              <a:rPr lang="zh-CN" altLang="en-US" smtClean="0"/>
              <a:t>2018/10/10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3302-7284-4DCA-8912-E60CD8FB52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624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BB9E-DBB7-4DDA-A15D-4E66BA3E2764}" type="datetimeFigureOut">
              <a:rPr lang="zh-CN" altLang="en-US" smtClean="0"/>
              <a:t>2018/10/10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3302-7284-4DCA-8912-E60CD8FB52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454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BB9E-DBB7-4DDA-A15D-4E66BA3E2764}" type="datetimeFigureOut">
              <a:rPr lang="zh-CN" altLang="en-US" smtClean="0"/>
              <a:t>2018/10/10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3302-7284-4DCA-8912-E60CD8FB52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143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BB9E-DBB7-4DDA-A15D-4E66BA3E2764}" type="datetimeFigureOut">
              <a:rPr lang="zh-CN" altLang="en-US" smtClean="0"/>
              <a:t>2018/10/10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3302-7284-4DCA-8912-E60CD8FB52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24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BB9E-DBB7-4DDA-A15D-4E66BA3E2764}" type="datetimeFigureOut">
              <a:rPr lang="zh-CN" altLang="en-US" smtClean="0"/>
              <a:t>2018/10/10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3302-7284-4DCA-8912-E60CD8FB52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5616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BB9E-DBB7-4DDA-A15D-4E66BA3E2764}" type="datetimeFigureOut">
              <a:rPr lang="zh-CN" altLang="en-US" smtClean="0"/>
              <a:t>2018/10/10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3302-7284-4DCA-8912-E60CD8FB52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352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6BB9E-DBB7-4DDA-A15D-4E66BA3E2764}" type="datetimeFigureOut">
              <a:rPr lang="zh-CN" altLang="en-US" smtClean="0"/>
              <a:t>2018/10/10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43302-7284-4DCA-8912-E60CD8FB52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37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E6BB9E-DBB7-4DDA-A15D-4E66BA3E2764}" type="datetimeFigureOut">
              <a:rPr lang="zh-CN" altLang="en-US" smtClean="0"/>
              <a:t>2018/10/10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43302-7284-4DCA-8912-E60CD8FB52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8500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49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0.png"/><Relationship Id="rId9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19" Type="http://schemas.openxmlformats.org/officeDocument/2006/relationships/image" Target="../media/image104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1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12.png"/><Relationship Id="rId9" Type="http://schemas.openxmlformats.org/officeDocument/2006/relationships/image" Target="../media/image12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10539" y="2654424"/>
            <a:ext cx="9374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/>
              <a:t>Tips for Deep Learning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77458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73" y="407702"/>
            <a:ext cx="6618923" cy="78049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040880" y="631768"/>
            <a:ext cx="3782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（梯度消失问题）</a:t>
            </a:r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607" y="1573635"/>
            <a:ext cx="7077063" cy="341876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3331" y="1204303"/>
            <a:ext cx="2959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使用</a:t>
            </a:r>
            <a:r>
              <a:rPr lang="en-US" altLang="zh-CN" dirty="0" smtClean="0"/>
              <a:t>sigmoid</a:t>
            </a:r>
            <a:r>
              <a:rPr lang="zh-CN" altLang="en-US" dirty="0" smtClean="0"/>
              <a:t>作为激活函数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845" y="5115200"/>
            <a:ext cx="2681644" cy="61828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8434" y="5027036"/>
            <a:ext cx="2741308" cy="70160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2449" y="5801698"/>
            <a:ext cx="2840435" cy="70278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2730" y="5795828"/>
            <a:ext cx="2632717" cy="614911"/>
          </a:xfrm>
          <a:prstGeom prst="rect">
            <a:avLst/>
          </a:prstGeom>
        </p:spPr>
      </p:pic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8492670" y="1325343"/>
            <a:ext cx="2768831" cy="1077218"/>
          </a:xfrm>
          <a:prstGeom prst="rect">
            <a:avLst/>
          </a:prstGeom>
          <a:solidFill>
            <a:srgbClr val="FFB291"/>
          </a:solidFill>
          <a:ln w="9525">
            <a:solidFill>
              <a:srgbClr val="FBB59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effectLst/>
                <a:latin typeface="Calibri" panose="020F0502020204030204" pitchFamily="34" charset="0"/>
                <a:ea typeface="-apple-system"/>
                <a:cs typeface="Calibri" panose="020F0502020204030204" pitchFamily="34" charset="0"/>
              </a:rPr>
              <a:t>越靠近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effectLst/>
                <a:latin typeface="Calibri" panose="020F0502020204030204" pitchFamily="34" charset="0"/>
                <a:ea typeface="-apple-system"/>
                <a:cs typeface="Calibri" panose="020F0502020204030204" pitchFamily="34" charset="0"/>
              </a:rPr>
              <a:t>层，训练的速度越慢</a:t>
            </a: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effectLst/>
                <a:latin typeface="Calibri" panose="020F0502020204030204" pitchFamily="34" charset="0"/>
                <a:ea typeface="-apple-system"/>
                <a:cs typeface="Calibri" panose="020F0502020204030204" pitchFamily="34" charset="0"/>
              </a:rPr>
              <a:t>，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effectLst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靠近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effectLst/>
                <a:latin typeface="Calibri" panose="020F0502020204030204" pitchFamily="34" charset="0"/>
                <a:ea typeface="-apple-system"/>
                <a:cs typeface="Calibri" panose="020F0502020204030204" pitchFamily="34" charset="0"/>
              </a:rPr>
              <a:t>层的提高对整个网络的影响微乎其微，这就是</a:t>
            </a:r>
            <a:r>
              <a:rPr kumimoji="0" lang="zh-CN" altLang="zh-CN" sz="1600" b="1" i="0" u="none" strike="noStrike" cap="none" normalizeH="0" baseline="0" dirty="0" smtClean="0">
                <a:ln>
                  <a:noFill/>
                </a:ln>
                <a:effectLst/>
                <a:latin typeface="Calibri" panose="020F0502020204030204" pitchFamily="34" charset="0"/>
                <a:ea typeface="-apple-system"/>
                <a:cs typeface="Calibri" panose="020F0502020204030204" pitchFamily="34" charset="0"/>
              </a:rPr>
              <a:t>消失的梯度问题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endParaRPr kumimoji="0" lang="zh-CN" altLang="zh-CN" sz="36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316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352425"/>
            <a:ext cx="8486775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56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73" y="407702"/>
            <a:ext cx="6618923" cy="78049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196" y="1188199"/>
            <a:ext cx="8223941" cy="35013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5456" y="5184278"/>
            <a:ext cx="1228725" cy="1076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4181" y="5227140"/>
            <a:ext cx="1028700" cy="990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7672" y="4678825"/>
            <a:ext cx="760960" cy="29592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5456" y="3796390"/>
            <a:ext cx="536778" cy="320833"/>
          </a:xfrm>
          <a:prstGeom prst="rect">
            <a:avLst/>
          </a:prstGeom>
        </p:spPr>
      </p:pic>
      <p:sp>
        <p:nvSpPr>
          <p:cNvPr id="9" name="上下箭头 8"/>
          <p:cNvSpPr/>
          <p:nvPr/>
        </p:nvSpPr>
        <p:spPr>
          <a:xfrm>
            <a:off x="2039476" y="3796390"/>
            <a:ext cx="380480" cy="792235"/>
          </a:xfrm>
          <a:prstGeom prst="up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上下箭头 9"/>
          <p:cNvSpPr/>
          <p:nvPr/>
        </p:nvSpPr>
        <p:spPr>
          <a:xfrm>
            <a:off x="3205302" y="3956806"/>
            <a:ext cx="344153" cy="606317"/>
          </a:xfrm>
          <a:prstGeom prst="up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8485" y="1201257"/>
            <a:ext cx="5079870" cy="4025883"/>
          </a:xfrm>
          <a:prstGeom prst="rect">
            <a:avLst/>
          </a:prstGeom>
        </p:spPr>
      </p:pic>
      <p:sp>
        <p:nvSpPr>
          <p:cNvPr id="12" name="上下箭头 11"/>
          <p:cNvSpPr/>
          <p:nvPr/>
        </p:nvSpPr>
        <p:spPr>
          <a:xfrm>
            <a:off x="4552476" y="4024262"/>
            <a:ext cx="316380" cy="471403"/>
          </a:xfrm>
          <a:prstGeom prst="up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上下箭头 12"/>
          <p:cNvSpPr/>
          <p:nvPr/>
        </p:nvSpPr>
        <p:spPr>
          <a:xfrm>
            <a:off x="6497865" y="4117223"/>
            <a:ext cx="260382" cy="378442"/>
          </a:xfrm>
          <a:prstGeom prst="up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上下箭头 13"/>
          <p:cNvSpPr/>
          <p:nvPr/>
        </p:nvSpPr>
        <p:spPr>
          <a:xfrm>
            <a:off x="8152621" y="2984319"/>
            <a:ext cx="182447" cy="317351"/>
          </a:xfrm>
          <a:prstGeom prst="up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28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94" y="576218"/>
            <a:ext cx="4332229" cy="72342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94" y="1610138"/>
            <a:ext cx="3818866" cy="341403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90629" y="4691270"/>
            <a:ext cx="3645157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Reason</a:t>
            </a:r>
            <a:r>
              <a:rPr lang="en-US" altLang="zh-CN" sz="24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altLang="zh-CN" sz="2400" u="sng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1. Fast to compute</a:t>
            </a:r>
          </a:p>
          <a:p>
            <a:endParaRPr lang="en-US" altLang="zh-CN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2. Biological reason</a:t>
            </a:r>
          </a:p>
          <a:p>
            <a:endParaRPr lang="en-US" altLang="zh-CN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3. Vanishing gradient problem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80652" y="6202016"/>
            <a:ext cx="3729887" cy="4898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625548" y="1848678"/>
            <a:ext cx="1003852" cy="4770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97557" y="2325757"/>
            <a:ext cx="1461052" cy="775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7566" y="1299642"/>
            <a:ext cx="6010275" cy="42862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4203" y="1391478"/>
            <a:ext cx="6010840" cy="406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9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34" y="429850"/>
            <a:ext cx="1571625" cy="5524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552" y="365769"/>
            <a:ext cx="4324350" cy="6762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134" y="1259474"/>
            <a:ext cx="3842866" cy="4921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782" y="1969042"/>
            <a:ext cx="3444833" cy="3715016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3369364" y="2028786"/>
            <a:ext cx="695739" cy="1747974"/>
          </a:xfrm>
          <a:prstGeom prst="ellipse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369364" y="3836504"/>
            <a:ext cx="834888" cy="1907298"/>
          </a:xfrm>
          <a:prstGeom prst="ellipse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4252" y="1969042"/>
            <a:ext cx="2057400" cy="343199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2459" y="1839783"/>
            <a:ext cx="5359854" cy="387395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7789" y="5804655"/>
            <a:ext cx="8489881" cy="96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81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34" y="429850"/>
            <a:ext cx="1571625" cy="5524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552" y="365769"/>
            <a:ext cx="4324350" cy="6762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134" y="1530625"/>
            <a:ext cx="3581124" cy="236551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255" y="4065104"/>
            <a:ext cx="3417297" cy="2343771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1441174" y="5446643"/>
            <a:ext cx="859585" cy="994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2300759" y="4532243"/>
            <a:ext cx="800250" cy="92434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9149" y="4444463"/>
            <a:ext cx="227230" cy="34084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3136" y="1315235"/>
            <a:ext cx="4533072" cy="247667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8377" y="4136599"/>
            <a:ext cx="3222763" cy="2200779"/>
          </a:xfrm>
          <a:prstGeom prst="rect">
            <a:avLst/>
          </a:prstGeom>
        </p:spPr>
      </p:pic>
      <p:cxnSp>
        <p:nvCxnSpPr>
          <p:cNvPr id="23" name="直接连接符 22"/>
          <p:cNvCxnSpPr/>
          <p:nvPr/>
        </p:nvCxnSpPr>
        <p:spPr>
          <a:xfrm>
            <a:off x="6718852" y="5526157"/>
            <a:ext cx="1779105" cy="2981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74082" y="5754886"/>
            <a:ext cx="745820" cy="291548"/>
          </a:xfrm>
          <a:prstGeom prst="rect">
            <a:avLst/>
          </a:prstGeom>
        </p:spPr>
      </p:pic>
      <p:cxnSp>
        <p:nvCxnSpPr>
          <p:cNvPr id="25" name="直接连接符 24"/>
          <p:cNvCxnSpPr/>
          <p:nvPr/>
        </p:nvCxnSpPr>
        <p:spPr>
          <a:xfrm>
            <a:off x="6877878" y="5555974"/>
            <a:ext cx="894522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7772400" y="4614886"/>
            <a:ext cx="815009" cy="941088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74082" y="4703184"/>
            <a:ext cx="275396" cy="251096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50533" y="1399902"/>
            <a:ext cx="4425504" cy="2496236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8377" y="4136599"/>
            <a:ext cx="3222763" cy="2200779"/>
          </a:xfrm>
          <a:prstGeom prst="rect">
            <a:avLst/>
          </a:prstGeom>
        </p:spPr>
      </p:pic>
      <p:cxnSp>
        <p:nvCxnSpPr>
          <p:cNvPr id="30" name="直接连接符 29"/>
          <p:cNvCxnSpPr/>
          <p:nvPr/>
        </p:nvCxnSpPr>
        <p:spPr>
          <a:xfrm>
            <a:off x="6579704" y="4909930"/>
            <a:ext cx="1779105" cy="14274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50136" y="6142522"/>
            <a:ext cx="1540286" cy="389711"/>
          </a:xfrm>
          <a:prstGeom prst="rect">
            <a:avLst/>
          </a:prstGeom>
        </p:spPr>
      </p:pic>
      <p:cxnSp>
        <p:nvCxnSpPr>
          <p:cNvPr id="32" name="直接连接符 31"/>
          <p:cNvCxnSpPr/>
          <p:nvPr/>
        </p:nvCxnSpPr>
        <p:spPr>
          <a:xfrm>
            <a:off x="6669157" y="4909930"/>
            <a:ext cx="991994" cy="79513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7657140" y="4610054"/>
            <a:ext cx="892996" cy="106540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713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34" y="429850"/>
            <a:ext cx="1571625" cy="5524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058" y="1380693"/>
            <a:ext cx="7434055" cy="22735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478" y="3730172"/>
            <a:ext cx="3709366" cy="252236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2260" y="3809611"/>
            <a:ext cx="3600036" cy="232366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309114" y="2717560"/>
            <a:ext cx="3389244" cy="7078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Maxout</a:t>
            </a:r>
            <a:r>
              <a:rPr lang="zh-CN" altLang="en-US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的拟合能力非常强，可以拟合任意</a:t>
            </a:r>
            <a:r>
              <a:rPr lang="zh-CN" altLang="en-US" sz="200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的</a:t>
            </a:r>
            <a:r>
              <a:rPr lang="en-US" altLang="zh-CN" sz="200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convex</a:t>
            </a:r>
            <a:r>
              <a:rPr lang="zh-CN" altLang="en-US" sz="2000" dirty="0" smtClean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函数。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406887" y="1520687"/>
            <a:ext cx="2613991" cy="3279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98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594" y="450367"/>
            <a:ext cx="8181975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5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6" y="284144"/>
            <a:ext cx="5347252" cy="4142859"/>
          </a:xfrm>
          <a:prstGeom prst="rect">
            <a:avLst/>
          </a:prstGeom>
        </p:spPr>
      </p:pic>
      <p:cxnSp>
        <p:nvCxnSpPr>
          <p:cNvPr id="4" name="直接箭头连接符 3"/>
          <p:cNvCxnSpPr/>
          <p:nvPr/>
        </p:nvCxnSpPr>
        <p:spPr>
          <a:xfrm flipV="1">
            <a:off x="1391478" y="3086100"/>
            <a:ext cx="24434" cy="2832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85192" y="4446881"/>
            <a:ext cx="4293704" cy="14773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If Learning rate is too small, Training would be too slow</a:t>
            </a: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altLang="zh-CN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If Learning rate is too large, Total loss may not decrease after each update.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180" y="554150"/>
            <a:ext cx="4847603" cy="1592701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V="1">
            <a:off x="1391478" y="904460"/>
            <a:ext cx="387626" cy="24649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522" y="6147666"/>
            <a:ext cx="3707295" cy="417271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180" y="2355573"/>
            <a:ext cx="2707999" cy="257412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4901" y="2341211"/>
            <a:ext cx="3014455" cy="2602843"/>
          </a:xfrm>
          <a:prstGeom prst="rect">
            <a:avLst/>
          </a:prstGeom>
        </p:spPr>
      </p:pic>
      <p:cxnSp>
        <p:nvCxnSpPr>
          <p:cNvPr id="25" name="直接箭头连接符 24"/>
          <p:cNvCxnSpPr/>
          <p:nvPr/>
        </p:nvCxnSpPr>
        <p:spPr>
          <a:xfrm>
            <a:off x="8353428" y="3883664"/>
            <a:ext cx="0" cy="964096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11629405" y="3883664"/>
            <a:ext cx="0" cy="964096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1991" y="6012655"/>
            <a:ext cx="3505820" cy="687292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5130" y="5152776"/>
            <a:ext cx="4086847" cy="74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2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57" y="484532"/>
            <a:ext cx="3038475" cy="8001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273" y="1504037"/>
            <a:ext cx="4579039" cy="75090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273" y="2350877"/>
            <a:ext cx="7354751" cy="7803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964" y="3153189"/>
            <a:ext cx="7601367" cy="9226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273" y="4265255"/>
            <a:ext cx="7824994" cy="140877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3246" y="5594520"/>
            <a:ext cx="5072579" cy="111278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104243" y="5966248"/>
            <a:ext cx="2315818" cy="369332"/>
          </a:xfrm>
          <a:prstGeom prst="rect">
            <a:avLst/>
          </a:prstGeom>
          <a:solidFill>
            <a:srgbClr val="7AB654"/>
          </a:solidFill>
          <a:ln>
            <a:solidFill>
              <a:srgbClr val="009B4F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更多考虑当前的梯度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06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51751" y="579620"/>
            <a:ext cx="4438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Deep Learning </a:t>
            </a:r>
            <a:r>
              <a:rPr lang="zh-CN" altLang="en-US" sz="2000" b="1" dirty="0" smtClean="0"/>
              <a:t>流程</a:t>
            </a:r>
            <a:r>
              <a:rPr lang="zh-CN" altLang="en-US" b="1" dirty="0" smtClean="0"/>
              <a:t>：</a:t>
            </a:r>
            <a:endParaRPr lang="zh-CN" altLang="en-US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285" y="1405269"/>
            <a:ext cx="3172657" cy="346829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73693" y="1405269"/>
            <a:ext cx="3445361" cy="36487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9245" y="5242702"/>
            <a:ext cx="4353480" cy="16068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355" y="3985710"/>
            <a:ext cx="2368569" cy="122161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1499" y="5376994"/>
            <a:ext cx="2011686" cy="117878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8180" y="3787710"/>
            <a:ext cx="2162175" cy="10858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8363" y="2887449"/>
            <a:ext cx="1543050" cy="10477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2725" y="1362659"/>
            <a:ext cx="2660156" cy="148831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2999" y="1441495"/>
            <a:ext cx="1962305" cy="103371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72658" y="2510350"/>
            <a:ext cx="2353217" cy="61348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14313" y="89841"/>
            <a:ext cx="1600652" cy="14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41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689" y="487017"/>
            <a:ext cx="8236826" cy="597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0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31" y="387115"/>
            <a:ext cx="8950395" cy="638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8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15" y="537699"/>
            <a:ext cx="5377898" cy="5856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1523385"/>
            <a:ext cx="8329820" cy="506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2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260035" y="4979504"/>
            <a:ext cx="854765" cy="417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868" y="673169"/>
            <a:ext cx="10629900" cy="5591175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1928191" y="1530626"/>
            <a:ext cx="556591" cy="556591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stCxn id="5" idx="4"/>
          </p:cNvCxnSpPr>
          <p:nvPr/>
        </p:nvCxnSpPr>
        <p:spPr>
          <a:xfrm>
            <a:off x="2206487" y="2087217"/>
            <a:ext cx="59635" cy="3309731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2166730" y="5317434"/>
            <a:ext cx="198784" cy="15902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2365514" y="5188226"/>
            <a:ext cx="516834" cy="99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2365515" y="5577197"/>
            <a:ext cx="516834" cy="9941"/>
          </a:xfrm>
          <a:prstGeom prst="straightConnector1">
            <a:avLst/>
          </a:prstGeom>
          <a:ln w="38100">
            <a:solidFill>
              <a:srgbClr val="0069C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3707296" y="3909392"/>
            <a:ext cx="556591" cy="556591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 flipH="1">
            <a:off x="3985591" y="4465983"/>
            <a:ext cx="1" cy="93096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3886199" y="5316812"/>
            <a:ext cx="198784" cy="15902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/>
          <p:nvPr/>
        </p:nvCxnSpPr>
        <p:spPr>
          <a:xfrm flipV="1">
            <a:off x="4094922" y="5198167"/>
            <a:ext cx="298173" cy="255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4393095" y="5198167"/>
            <a:ext cx="586409" cy="0"/>
          </a:xfrm>
          <a:prstGeom prst="straightConnector1">
            <a:avLst/>
          </a:prstGeom>
          <a:ln w="28575">
            <a:solidFill>
              <a:srgbClr val="009B4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V="1">
            <a:off x="4094922" y="5577197"/>
            <a:ext cx="884582" cy="19883"/>
          </a:xfrm>
          <a:prstGeom prst="straightConnector1">
            <a:avLst/>
          </a:prstGeom>
          <a:ln w="38100">
            <a:solidFill>
              <a:srgbClr val="0069C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6175513" y="4467639"/>
            <a:ext cx="556591" cy="556591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 flipH="1">
            <a:off x="6469131" y="5024230"/>
            <a:ext cx="2" cy="37209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>
            <a:off x="6354416" y="5316812"/>
            <a:ext cx="198784" cy="15902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箭头连接符 32"/>
          <p:cNvCxnSpPr/>
          <p:nvPr/>
        </p:nvCxnSpPr>
        <p:spPr>
          <a:xfrm>
            <a:off x="6622774" y="5310188"/>
            <a:ext cx="702365" cy="6624"/>
          </a:xfrm>
          <a:prstGeom prst="straightConnector1">
            <a:avLst/>
          </a:prstGeom>
          <a:ln w="28575">
            <a:solidFill>
              <a:srgbClr val="009B4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6622774" y="5634345"/>
            <a:ext cx="702365" cy="19884"/>
          </a:xfrm>
          <a:prstGeom prst="straightConnector1">
            <a:avLst/>
          </a:prstGeom>
          <a:ln w="38100">
            <a:solidFill>
              <a:srgbClr val="0069C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/>
          <p:cNvSpPr/>
          <p:nvPr/>
        </p:nvSpPr>
        <p:spPr>
          <a:xfrm>
            <a:off x="7947991" y="3742082"/>
            <a:ext cx="556591" cy="556591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连接符 39"/>
          <p:cNvCxnSpPr/>
          <p:nvPr/>
        </p:nvCxnSpPr>
        <p:spPr>
          <a:xfrm>
            <a:off x="8321124" y="4329111"/>
            <a:ext cx="37685" cy="106721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42"/>
          <p:cNvSpPr/>
          <p:nvPr/>
        </p:nvSpPr>
        <p:spPr>
          <a:xfrm>
            <a:off x="8259417" y="5322461"/>
            <a:ext cx="198784" cy="15902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箭头连接符 43"/>
          <p:cNvCxnSpPr/>
          <p:nvPr/>
        </p:nvCxnSpPr>
        <p:spPr>
          <a:xfrm>
            <a:off x="8449711" y="5285399"/>
            <a:ext cx="702365" cy="6624"/>
          </a:xfrm>
          <a:prstGeom prst="straightConnector1">
            <a:avLst/>
          </a:prstGeom>
          <a:ln w="28575">
            <a:solidFill>
              <a:srgbClr val="009B4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flipH="1" flipV="1">
            <a:off x="7770537" y="5271127"/>
            <a:ext cx="431317" cy="1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 flipV="1">
            <a:off x="8388626" y="5673509"/>
            <a:ext cx="412267" cy="9942"/>
          </a:xfrm>
          <a:prstGeom prst="straightConnector1">
            <a:avLst/>
          </a:prstGeom>
          <a:ln w="38100">
            <a:solidFill>
              <a:srgbClr val="0069C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7439025" y="1866900"/>
            <a:ext cx="1713051" cy="419100"/>
          </a:xfrm>
          <a:prstGeom prst="rect">
            <a:avLst/>
          </a:prstGeom>
          <a:noFill/>
          <a:ln w="28575">
            <a:solidFill>
              <a:srgbClr val="019651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991" y="531454"/>
            <a:ext cx="3757613" cy="110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26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5" grpId="0" animBg="1"/>
      <p:bldP spid="19" grpId="0" animBg="1"/>
      <p:bldP spid="29" grpId="0" animBg="1"/>
      <p:bldP spid="32" grpId="0" animBg="1"/>
      <p:bldP spid="39" grpId="0" animBg="1"/>
      <p:bldP spid="4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67" y="1303782"/>
            <a:ext cx="4523133" cy="95057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67" y="482625"/>
            <a:ext cx="2959997" cy="6342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1938" y="1367957"/>
            <a:ext cx="2213277" cy="735424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1242391" y="2842591"/>
            <a:ext cx="109331" cy="9939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1020474" y="2992923"/>
                <a:ext cx="2484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474" y="2992923"/>
                <a:ext cx="248478" cy="369332"/>
              </a:xfrm>
              <a:prstGeom prst="rect">
                <a:avLst/>
              </a:prstGeom>
              <a:blipFill>
                <a:blip r:embed="rId6"/>
                <a:stretch>
                  <a:fillRect r="-56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/>
          <p:cNvCxnSpPr/>
          <p:nvPr/>
        </p:nvCxnSpPr>
        <p:spPr>
          <a:xfrm flipH="1" flipV="1">
            <a:off x="487018" y="2584175"/>
            <a:ext cx="755373" cy="3081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704" y="2353745"/>
            <a:ext cx="615011" cy="25324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1938" y="2300407"/>
            <a:ext cx="2750862" cy="45733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11938" y="2858509"/>
            <a:ext cx="3350314" cy="409407"/>
          </a:xfrm>
          <a:prstGeom prst="rect">
            <a:avLst/>
          </a:prstGeom>
        </p:spPr>
      </p:pic>
      <p:cxnSp>
        <p:nvCxnSpPr>
          <p:cNvPr id="20" name="直接箭头连接符 19"/>
          <p:cNvCxnSpPr>
            <a:stCxn id="8" idx="5"/>
          </p:cNvCxnSpPr>
          <p:nvPr/>
        </p:nvCxnSpPr>
        <p:spPr>
          <a:xfrm>
            <a:off x="1335711" y="2927427"/>
            <a:ext cx="878954" cy="44943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11939" y="3362255"/>
            <a:ext cx="2750862" cy="435123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75188" y="3314775"/>
            <a:ext cx="286740" cy="38914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75882" y="3970236"/>
            <a:ext cx="3217405" cy="426306"/>
          </a:xfrm>
          <a:prstGeom prst="rect">
            <a:avLst/>
          </a:prstGeom>
        </p:spPr>
      </p:pic>
      <p:cxnSp>
        <p:nvCxnSpPr>
          <p:cNvPr id="29" name="直接箭头连接符 28"/>
          <p:cNvCxnSpPr/>
          <p:nvPr/>
        </p:nvCxnSpPr>
        <p:spPr>
          <a:xfrm flipV="1">
            <a:off x="2214665" y="2807569"/>
            <a:ext cx="0" cy="5692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57401" y="2441225"/>
            <a:ext cx="882297" cy="337523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75883" y="4528196"/>
            <a:ext cx="4231196" cy="508761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87582" y="5300550"/>
            <a:ext cx="3205705" cy="473962"/>
          </a:xfrm>
          <a:prstGeom prst="rect">
            <a:avLst/>
          </a:prstGeom>
        </p:spPr>
      </p:pic>
      <p:cxnSp>
        <p:nvCxnSpPr>
          <p:cNvPr id="37" name="直接连接符 36"/>
          <p:cNvCxnSpPr/>
          <p:nvPr/>
        </p:nvCxnSpPr>
        <p:spPr>
          <a:xfrm>
            <a:off x="2214665" y="3311315"/>
            <a:ext cx="0" cy="70232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2214665" y="3405654"/>
            <a:ext cx="836648" cy="298268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2214665" y="3405654"/>
            <a:ext cx="836648" cy="81847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文本框 40"/>
              <p:cNvSpPr txBox="1"/>
              <p:nvPr/>
            </p:nvSpPr>
            <p:spPr>
              <a:xfrm>
                <a:off x="2527748" y="4013635"/>
                <a:ext cx="2484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748" y="4013635"/>
                <a:ext cx="248478" cy="369332"/>
              </a:xfrm>
              <a:prstGeom prst="rect">
                <a:avLst/>
              </a:prstGeom>
              <a:blipFill>
                <a:blip r:embed="rId16"/>
                <a:stretch>
                  <a:fillRect r="-5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接箭头连接符 41"/>
          <p:cNvCxnSpPr/>
          <p:nvPr/>
        </p:nvCxnSpPr>
        <p:spPr>
          <a:xfrm flipV="1">
            <a:off x="3051313" y="3782655"/>
            <a:ext cx="465588" cy="4298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39183" y="3430989"/>
            <a:ext cx="843998" cy="351666"/>
          </a:xfrm>
          <a:prstGeom prst="rect">
            <a:avLst/>
          </a:prstGeom>
        </p:spPr>
      </p:pic>
      <p:cxnSp>
        <p:nvCxnSpPr>
          <p:cNvPr id="43" name="直接连接符 42"/>
          <p:cNvCxnSpPr/>
          <p:nvPr/>
        </p:nvCxnSpPr>
        <p:spPr>
          <a:xfrm flipH="1">
            <a:off x="2632989" y="4212537"/>
            <a:ext cx="418324" cy="377001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3051313" y="4212537"/>
            <a:ext cx="592257" cy="478733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>
            <a:off x="3051313" y="4233181"/>
            <a:ext cx="0" cy="111076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图片 4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63131" y="5175335"/>
            <a:ext cx="306507" cy="390796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865104" y="4013635"/>
            <a:ext cx="3688195" cy="2367822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5147615" y="5872050"/>
            <a:ext cx="2466975" cy="646331"/>
          </a:xfrm>
          <a:prstGeom prst="rect">
            <a:avLst/>
          </a:prstGeom>
          <a:solidFill>
            <a:srgbClr val="3265BE"/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过去所有的</a:t>
            </a:r>
            <a:r>
              <a:rPr lang="en-US" altLang="zh-CN" dirty="0" smtClean="0">
                <a:solidFill>
                  <a:schemeClr val="bg1"/>
                </a:solidFill>
              </a:rPr>
              <a:t>gradient</a:t>
            </a:r>
            <a:r>
              <a:rPr lang="zh-CN" altLang="en-US" dirty="0" smtClean="0">
                <a:solidFill>
                  <a:schemeClr val="bg1"/>
                </a:solidFill>
              </a:rPr>
              <a:t>都会被考虑进来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889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41" grpId="0"/>
      <p:bldP spid="5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744" y="282684"/>
            <a:ext cx="8625509" cy="625664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864087" y="1600201"/>
            <a:ext cx="1580322" cy="461665"/>
          </a:xfrm>
          <a:prstGeom prst="rect">
            <a:avLst/>
          </a:prstGeom>
          <a:solidFill>
            <a:srgbClr val="4571C5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Overfitting!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34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19" y="447261"/>
            <a:ext cx="8572022" cy="598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3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272" y="278294"/>
            <a:ext cx="8739754" cy="642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1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70" y="409727"/>
            <a:ext cx="3461717" cy="77696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973417" y="3935896"/>
            <a:ext cx="457200" cy="367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703" y="1711808"/>
            <a:ext cx="7372350" cy="44481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611053" y="66677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将数据分为训练集和验证集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每个</a:t>
            </a:r>
            <a:r>
              <a:rPr lang="en-US" altLang="zh-CN" dirty="0">
                <a:solidFill>
                  <a:srgbClr val="2F2F2F"/>
                </a:solidFill>
                <a:latin typeface="-apple-system"/>
              </a:rPr>
              <a:t>epoch</a:t>
            </a: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结束后（或每</a:t>
            </a:r>
            <a:r>
              <a:rPr lang="en-US" altLang="zh-CN" dirty="0">
                <a:solidFill>
                  <a:srgbClr val="2F2F2F"/>
                </a:solidFill>
                <a:latin typeface="-apple-system"/>
              </a:rPr>
              <a:t>N</a:t>
            </a: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个</a:t>
            </a:r>
            <a:r>
              <a:rPr lang="en-US" altLang="zh-CN" dirty="0">
                <a:solidFill>
                  <a:srgbClr val="2F2F2F"/>
                </a:solidFill>
                <a:latin typeface="-apple-system"/>
              </a:rPr>
              <a:t>epoch</a:t>
            </a: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后）： 在验证集上获取测试结果，随着</a:t>
            </a:r>
            <a:r>
              <a:rPr lang="en-US" altLang="zh-CN" dirty="0">
                <a:solidFill>
                  <a:srgbClr val="2F2F2F"/>
                </a:solidFill>
                <a:latin typeface="-apple-system"/>
              </a:rPr>
              <a:t>epoch</a:t>
            </a: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的增加，如果在验证集上发现测试误差上升，则停止训练；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将停止之后的权重作为网络的最终参数。</a:t>
            </a:r>
            <a:endParaRPr lang="zh-CN" altLang="en-US" b="0" i="0" dirty="0">
              <a:solidFill>
                <a:srgbClr val="2F2F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33904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579" y="200578"/>
            <a:ext cx="8563596" cy="646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00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15" y="265451"/>
            <a:ext cx="9277350" cy="12668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652551" y="3524435"/>
            <a:ext cx="2760956" cy="11452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453" y="1766656"/>
            <a:ext cx="5031062" cy="404789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5557" y="3726679"/>
            <a:ext cx="2647950" cy="9429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377" y="1414944"/>
            <a:ext cx="4890209" cy="439960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469298" y="3782667"/>
            <a:ext cx="1811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solidFill>
                  <a:srgbClr val="FF0000"/>
                </a:solidFill>
              </a:rPr>
              <a:t>❌</a:t>
            </a:r>
            <a:endParaRPr lang="zh-CN" alt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08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67" y="380446"/>
            <a:ext cx="3166855" cy="64212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81548" y="380446"/>
            <a:ext cx="3140765" cy="120032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Weight Decay:</a:t>
            </a:r>
            <a:r>
              <a:rPr lang="zh-CN" altLang="en-US" dirty="0">
                <a:solidFill>
                  <a:schemeClr val="bg1"/>
                </a:solidFill>
              </a:rPr>
              <a:t>数据集中“独特”的点往往需要较大的</a:t>
            </a:r>
            <a:r>
              <a:rPr lang="en-US" altLang="zh-CN" dirty="0">
                <a:solidFill>
                  <a:schemeClr val="bg1"/>
                </a:solidFill>
              </a:rPr>
              <a:t>weight</a:t>
            </a:r>
            <a:r>
              <a:rPr lang="zh-CN" altLang="en-US" dirty="0">
                <a:solidFill>
                  <a:schemeClr val="bg1"/>
                </a:solidFill>
              </a:rPr>
              <a:t>值来</a:t>
            </a:r>
            <a:r>
              <a:rPr lang="zh-CN" altLang="en-US" dirty="0" smtClean="0">
                <a:solidFill>
                  <a:schemeClr val="bg1"/>
                </a:solidFill>
              </a:rPr>
              <a:t>拟合。网络权值越大往往</a:t>
            </a:r>
            <a:r>
              <a:rPr lang="en-US" altLang="zh-CN" dirty="0" smtClean="0">
                <a:solidFill>
                  <a:schemeClr val="bg1"/>
                </a:solidFill>
              </a:rPr>
              <a:t>overfitting</a:t>
            </a:r>
            <a:r>
              <a:rPr lang="zh-CN" altLang="en-US" dirty="0" smtClean="0">
                <a:solidFill>
                  <a:schemeClr val="bg1"/>
                </a:solidFill>
              </a:rPr>
              <a:t>的程度越高</a:t>
            </a:r>
            <a:r>
              <a:rPr lang="zh-CN" altLang="en-US" dirty="0" smtClean="0"/>
              <a:t>，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670" y="1109000"/>
            <a:ext cx="5727217" cy="55703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612" y="1744348"/>
            <a:ext cx="3019426" cy="239471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6983" y="1787652"/>
            <a:ext cx="3414443" cy="59068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9068" y="2378336"/>
            <a:ext cx="3427550" cy="187906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1905" y="4355719"/>
            <a:ext cx="3627163" cy="90049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6583" y="4315310"/>
            <a:ext cx="4569930" cy="103895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4381" y="5354261"/>
            <a:ext cx="3020045" cy="82086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65072" y="5376577"/>
            <a:ext cx="3042006" cy="128509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385" y="5472866"/>
            <a:ext cx="302895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89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67" y="380446"/>
            <a:ext cx="3166855" cy="64212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70" y="1109000"/>
            <a:ext cx="5727217" cy="55703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882" y="1814598"/>
            <a:ext cx="3570425" cy="9136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5930" y="449123"/>
            <a:ext cx="3399183" cy="121690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5669" y="1666031"/>
            <a:ext cx="2981740" cy="103261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9882" y="2876856"/>
            <a:ext cx="3749744" cy="120450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9626" y="2970481"/>
            <a:ext cx="4572000" cy="111088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62344" y="4174988"/>
            <a:ext cx="4240282" cy="93168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31214" y="4353202"/>
            <a:ext cx="2654370" cy="55261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82222" y="5292188"/>
            <a:ext cx="4160769" cy="87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2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020" y="315798"/>
            <a:ext cx="8530258" cy="62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4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93" y="1104688"/>
            <a:ext cx="7259707" cy="32099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04052" y="1868556"/>
            <a:ext cx="417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❌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604052" y="2509236"/>
            <a:ext cx="417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❌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170291" y="1205947"/>
            <a:ext cx="417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❌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158280" y="2509236"/>
            <a:ext cx="417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❌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776496" y="2453331"/>
            <a:ext cx="417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❌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776496" y="3119538"/>
            <a:ext cx="417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❌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246" y="4227470"/>
            <a:ext cx="4903512" cy="54217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904" y="4690598"/>
            <a:ext cx="6520070" cy="55839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457" y="396425"/>
            <a:ext cx="1944447" cy="70898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4052" y="1205947"/>
            <a:ext cx="5934109" cy="257073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5246" y="5269771"/>
            <a:ext cx="5727945" cy="47878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0990" y="5814273"/>
            <a:ext cx="8536680" cy="6875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8580" y="3339545"/>
            <a:ext cx="163830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1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416" y="1113183"/>
            <a:ext cx="7655180" cy="27098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57" y="396425"/>
            <a:ext cx="1944447" cy="70898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409" y="3803549"/>
            <a:ext cx="2193443" cy="72558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2680" y="4605235"/>
            <a:ext cx="5216233" cy="85445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4643" y="5602652"/>
            <a:ext cx="8017835" cy="91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8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43" y="1134248"/>
            <a:ext cx="6891129" cy="3024102"/>
          </a:xfrm>
          <a:prstGeom prst="rect">
            <a:avLst/>
          </a:prstGeom>
        </p:spPr>
      </p:pic>
      <p:sp>
        <p:nvSpPr>
          <p:cNvPr id="3" name="云形 2"/>
          <p:cNvSpPr/>
          <p:nvPr/>
        </p:nvSpPr>
        <p:spPr>
          <a:xfrm>
            <a:off x="3854622" y="1131721"/>
            <a:ext cx="2061724" cy="111077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3259931" y="2102477"/>
            <a:ext cx="126100" cy="1400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flipH="1" flipV="1">
            <a:off x="3543194" y="1988998"/>
            <a:ext cx="244317" cy="2185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060344" y="1270867"/>
            <a:ext cx="18659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我的</a:t>
            </a:r>
            <a:r>
              <a:rPr lang="en-US" altLang="zh-CN" dirty="0" smtClean="0">
                <a:solidFill>
                  <a:schemeClr val="bg1"/>
                </a:solidFill>
              </a:rPr>
              <a:t>partner</a:t>
            </a:r>
            <a:r>
              <a:rPr lang="zh-CN" altLang="en-US" dirty="0" smtClean="0">
                <a:solidFill>
                  <a:schemeClr val="bg1"/>
                </a:solidFill>
              </a:rPr>
              <a:t>会摆烂，所以我要好好做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181" y="4356227"/>
            <a:ext cx="6691520" cy="6892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93" y="5126579"/>
            <a:ext cx="7080179" cy="7605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342" y="5887130"/>
            <a:ext cx="6672675" cy="75868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385391" y="437463"/>
            <a:ext cx="2236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直观原因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127" y="284900"/>
            <a:ext cx="1944447" cy="70898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8352882" y="2461155"/>
            <a:ext cx="2808762" cy="923330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-apple-system"/>
              </a:rPr>
              <a:t>取平均的</a:t>
            </a:r>
            <a:r>
              <a:rPr lang="zh-CN" altLang="en-US" dirty="0" smtClean="0">
                <a:solidFill>
                  <a:schemeClr val="bg1"/>
                </a:solidFill>
                <a:latin typeface="-apple-system"/>
              </a:rPr>
              <a:t>作用</a:t>
            </a:r>
            <a:endParaRPr lang="en-US" altLang="zh-CN" dirty="0" smtClean="0">
              <a:solidFill>
                <a:schemeClr val="bg1"/>
              </a:solidFill>
              <a:latin typeface="-apple-system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</a:rPr>
              <a:t>减少神经元之间复杂的共适应关系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62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338" y="523336"/>
            <a:ext cx="8000793" cy="60099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531" y="905287"/>
            <a:ext cx="9583005" cy="55232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988" y="420845"/>
            <a:ext cx="4568481" cy="64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76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44218" y="377687"/>
            <a:ext cx="5555974" cy="9442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34655" y="5714999"/>
            <a:ext cx="2709138" cy="904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88" y="420845"/>
            <a:ext cx="4568481" cy="64761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740306" y="1283670"/>
            <a:ext cx="1751564" cy="419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827" y="671883"/>
            <a:ext cx="6456521" cy="351870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982697" y="4571541"/>
            <a:ext cx="1801259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可以测试的</a:t>
            </a:r>
            <a:endParaRPr lang="zh-CN" altLang="en-US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50284" y="2000490"/>
            <a:ext cx="2077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Reason: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84" y="2523993"/>
            <a:ext cx="591502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85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35" y="379290"/>
            <a:ext cx="8566081" cy="615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01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68" y="446517"/>
            <a:ext cx="2754175" cy="67432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419" y="1198440"/>
            <a:ext cx="4881355" cy="530941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3175" y="1031628"/>
            <a:ext cx="2742233" cy="727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089" y="1997382"/>
            <a:ext cx="2970392" cy="95155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4453" y="3218596"/>
            <a:ext cx="3244711" cy="11380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7301" y="4471982"/>
            <a:ext cx="2839016" cy="98098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013175" y="1868572"/>
            <a:ext cx="3557546" cy="3679595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6226" y="5641098"/>
            <a:ext cx="2358680" cy="53052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4089" y="6117807"/>
            <a:ext cx="3422954" cy="63953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4107" y="227698"/>
            <a:ext cx="5922589" cy="80509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849678" y="2909937"/>
            <a:ext cx="1954696" cy="10156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Batch_size</a:t>
            </a:r>
            <a:r>
              <a:rPr lang="zh-CN" altLang="en-US" sz="2000" dirty="0" smtClean="0"/>
              <a:t>和</a:t>
            </a:r>
            <a:r>
              <a:rPr lang="en-US" altLang="zh-CN" sz="2000" dirty="0" err="1" smtClean="0"/>
              <a:t>nb_epoch</a:t>
            </a:r>
            <a:r>
              <a:rPr lang="zh-CN" altLang="en-US" sz="2000" dirty="0" smtClean="0"/>
              <a:t>是可以设置的参数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9430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68" y="446517"/>
            <a:ext cx="2754175" cy="67432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35068" y="1421296"/>
            <a:ext cx="2754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Reason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9256" y="1204556"/>
            <a:ext cx="4633084" cy="350327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787202" y="5082563"/>
            <a:ext cx="6376676" cy="123110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数据集很大时，使用</a:t>
            </a:r>
            <a:r>
              <a:rPr lang="en-US" altLang="zh-C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Full-batch</a:t>
            </a:r>
            <a:r>
              <a:rPr lang="zh-CN" alt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训练不可行。</a:t>
            </a:r>
            <a:endParaRPr lang="en-US" altLang="zh-CN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由于</a:t>
            </a:r>
            <a:r>
              <a:rPr lang="en-US" altLang="zh-CN" dirty="0"/>
              <a:t>mini batch</a:t>
            </a:r>
            <a:r>
              <a:rPr lang="zh-CN" altLang="en-US" dirty="0"/>
              <a:t>一个</a:t>
            </a:r>
            <a:r>
              <a:rPr lang="en-US" altLang="zh-CN" dirty="0"/>
              <a:t>epoch</a:t>
            </a:r>
            <a:r>
              <a:rPr lang="zh-CN" altLang="en-US" dirty="0"/>
              <a:t>就走</a:t>
            </a:r>
            <a:r>
              <a:rPr lang="zh-CN" altLang="en-US" dirty="0" smtClean="0"/>
              <a:t>了</a:t>
            </a:r>
            <a:r>
              <a:rPr lang="zh-CN" altLang="en-US" dirty="0"/>
              <a:t>很多</a:t>
            </a:r>
            <a:r>
              <a:rPr lang="zh-CN" altLang="en-US" dirty="0" smtClean="0"/>
              <a:t>步</a:t>
            </a:r>
            <a:r>
              <a:rPr lang="zh-CN" altLang="en-US" dirty="0"/>
              <a:t>，而</a:t>
            </a:r>
            <a:r>
              <a:rPr lang="en-US" altLang="zh-CN" dirty="0"/>
              <a:t>full batch</a:t>
            </a:r>
            <a:r>
              <a:rPr lang="zh-CN" altLang="en-US" dirty="0"/>
              <a:t>一个</a:t>
            </a:r>
            <a:r>
              <a:rPr lang="en-US" altLang="zh-CN" dirty="0"/>
              <a:t>epoch</a:t>
            </a:r>
            <a:r>
              <a:rPr lang="zh-CN" altLang="en-US" dirty="0"/>
              <a:t>只有一步。所以虽然</a:t>
            </a:r>
            <a:r>
              <a:rPr lang="en-US" altLang="zh-CN" dirty="0"/>
              <a:t>mini batch</a:t>
            </a:r>
            <a:r>
              <a:rPr lang="zh-CN" altLang="en-US" dirty="0"/>
              <a:t>走了弯路但还是会快</a:t>
            </a:r>
            <a:r>
              <a:rPr lang="zh-CN" altLang="en-US" dirty="0" smtClean="0"/>
              <a:t>很多</a:t>
            </a:r>
            <a:r>
              <a:rPr lang="zh-CN" altLang="en-US" dirty="0"/>
              <a:t>，</a:t>
            </a:r>
            <a:r>
              <a:rPr lang="zh-CN" altLang="en-US" dirty="0" smtClean="0"/>
              <a:t>训练</a:t>
            </a:r>
            <a:r>
              <a:rPr lang="zh-CN" altLang="en-US" dirty="0"/>
              <a:t>速度</a:t>
            </a:r>
            <a:r>
              <a:rPr lang="zh-CN" altLang="en-US" dirty="0" smtClean="0"/>
              <a:t>快。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85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222" y="229901"/>
            <a:ext cx="8297517" cy="639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5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8800</TotalTime>
  <Words>1283</Words>
  <Application>Microsoft Office PowerPoint</Application>
  <PresentationFormat>宽屏</PresentationFormat>
  <Paragraphs>125</Paragraphs>
  <Slides>35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4" baseType="lpstr">
      <vt:lpstr>-apple-system</vt:lpstr>
      <vt:lpstr>等线</vt:lpstr>
      <vt:lpstr>等线 Light</vt:lpstr>
      <vt:lpstr>宋体</vt:lpstr>
      <vt:lpstr>Arial</vt:lpstr>
      <vt:lpstr>Calibri</vt:lpstr>
      <vt:lpstr>Cambria Math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malulu</dc:creator>
  <cp:lastModifiedBy>malulu</cp:lastModifiedBy>
  <cp:revision>109</cp:revision>
  <dcterms:created xsi:type="dcterms:W3CDTF">2018-10-10T00:44:03Z</dcterms:created>
  <dcterms:modified xsi:type="dcterms:W3CDTF">2018-10-16T03:47:01Z</dcterms:modified>
</cp:coreProperties>
</file>